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100938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10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9289390" y="630936"/>
            <a:ext cx="1503274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289390" y="630936"/>
            <a:ext cx="150327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ECOSYSTEM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0957255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085271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213287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86439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192024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7800" b="1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</a:t>
            </a:r>
            <a:endParaRPr lang="en-US" sz="7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7800" b="1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AI ERA</a:t>
            </a:r>
            <a:endParaRPr lang="en-US" sz="7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892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Presented by </a:t>
            </a:r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Nithinvarma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77240" y="566928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5852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099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Nithinvarma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343400" y="5852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4343400" y="6099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7909560" y="5852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7909560" y="6099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ignitioninaiera.space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422806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42280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IGNITION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02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Builders deserve better</a:t>
            </a:r>
            <a:endParaRPr lang="en-US" sz="3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scattered tools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51460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now, a builder’s journey is split across a dozen disconnected apps — each one solving a sliver of the problem, none of them talking to each other.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77240" y="3200400"/>
            <a:ext cx="5135728" cy="2971800"/>
          </a:xfrm>
          <a:prstGeom prst="roundRect">
            <a:avLst>
              <a:gd name="adj" fmla="val 2462"/>
            </a:avLst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143000" y="3474720"/>
            <a:ext cx="440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OLD WAY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886200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3886200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Discord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463040" y="4160520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chat, no merit system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416552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4416552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LinkedIn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690872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Vanity metrics over real work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4946904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463040" y="4946904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63040" y="5221224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only — no community layer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5477256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477256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Generic communities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463040" y="5751576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over signal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278728" y="3200400"/>
            <a:ext cx="5135728" cy="2971800"/>
          </a:xfrm>
          <a:prstGeom prst="roundRect">
            <a:avLst>
              <a:gd name="adj" fmla="val 2462"/>
            </a:avLst>
          </a:prstGeom>
          <a:solidFill>
            <a:srgbClr val="0A0A0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644488" y="3474720"/>
            <a:ext cx="440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IGNITION WAY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6644488" y="3886200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964528" y="3886200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ecosystem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964528" y="4160520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Knowledge, network and action, connected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644488" y="4416552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6964528" y="4416552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Merit over vanity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6964528" y="4690872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build speaks first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6644488" y="4946904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6964528" y="4946904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over noise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964528" y="5221224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Curated, builder-first content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6644488" y="5477256"/>
            <a:ext cx="274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6964528" y="5477256"/>
            <a:ext cx="4084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Builders, for builders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6964528" y="5751576"/>
            <a:ext cx="408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the people who use it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777240" y="633679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664208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6642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03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Builders are the fastest-</a:t>
            </a:r>
            <a:endParaRPr lang="en-US" sz="3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2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growing force in tech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46888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has collapsed the cost of building. The result is a wave of new creators, and every one of them needs a place to belong.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77240" y="324612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3520440"/>
            <a:ext cx="2384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$2.52T</a:t>
            </a:r>
            <a:endParaRPr lang="en-US" sz="33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2976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Worldwide AI spending in 2026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892040"/>
            <a:ext cx="2384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44% year over year — Gartner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3436544" y="3520440"/>
            <a:ext cx="2384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 CAGR</a:t>
            </a:r>
            <a:endParaRPr lang="en-US" sz="3300" dirty="0"/>
          </a:p>
        </p:txBody>
      </p:sp>
      <p:sp>
        <p:nvSpPr>
          <p:cNvPr id="16" name="Text 14"/>
          <p:cNvSpPr txBox="1"/>
          <p:nvPr/>
        </p:nvSpPr>
        <p:spPr>
          <a:xfrm>
            <a:off x="3436544" y="42976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No-code AI platform market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436544" y="4892040"/>
            <a:ext cx="2384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$6.56B (2025) → $75.14B by 2034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6095848" y="3520440"/>
            <a:ext cx="2384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: 1</a:t>
            </a:r>
            <a:endParaRPr lang="en-US" sz="3300" dirty="0"/>
          </a:p>
        </p:txBody>
      </p:sp>
      <p:sp>
        <p:nvSpPr>
          <p:cNvPr id="19" name="Text 17"/>
          <p:cNvSpPr txBox="1"/>
          <p:nvPr/>
        </p:nvSpPr>
        <p:spPr>
          <a:xfrm>
            <a:off x="6095848" y="42976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Citizen vs. professional developers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095848" y="4892040"/>
            <a:ext cx="2384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2026 — Adalo / industry research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8755151" y="3520440"/>
            <a:ext cx="2384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63%</a:t>
            </a:r>
            <a:endParaRPr lang="en-US" sz="3300" dirty="0"/>
          </a:p>
        </p:txBody>
      </p:sp>
      <p:sp>
        <p:nvSpPr>
          <p:cNvPr id="22" name="Text 20"/>
          <p:cNvSpPr txBox="1"/>
          <p:nvPr/>
        </p:nvSpPr>
        <p:spPr>
          <a:xfrm>
            <a:off x="8755151" y="42976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AI app builders have no coding background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755151" y="4892040"/>
            <a:ext cx="2384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Hostinger vibe-coding data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777240" y="562356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8064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tools to build have never been more accessible. The place to belong while you do it — that’s still missing. That’s Ignition.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940003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94000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04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WORLD WE’RE BUILDING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783080"/>
            <a:ext cx="9875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world where anyone</a:t>
            </a:r>
            <a:endParaRPr lang="en-US" sz="4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an idea can find the</a:t>
            </a:r>
            <a:endParaRPr lang="en-US" sz="4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knowledge, people and</a:t>
            </a:r>
            <a:endParaRPr lang="en-US" sz="4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to build it.</a:t>
            </a:r>
            <a:endParaRPr lang="en-US" sz="4000" dirty="0"/>
          </a:p>
        </p:txBody>
      </p:sp>
      <p:sp>
        <p:nvSpPr>
          <p:cNvPr id="11" name="Shape 9"/>
          <p:cNvSpPr/>
          <p:nvPr/>
        </p:nvSpPr>
        <p:spPr>
          <a:xfrm>
            <a:off x="777240" y="5120640"/>
            <a:ext cx="731520" cy="0"/>
          </a:xfrm>
          <a:prstGeom prst="line">
            <a:avLst/>
          </a:prstGeom>
          <a:noFill/>
          <a:ln w="3175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530352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Ignition sees a future where individual builders, communities, institutions and companies connect through one ecosystem — where knowledge, people, tools and opportunity reinforce each other instead of living in silos.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02047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0204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MISSION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05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MISSION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691640"/>
            <a:ext cx="9966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 builders with knowledge, connections and opportunities to create real impact in the AI era.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777240" y="3520440"/>
            <a:ext cx="330189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3794760"/>
            <a:ext cx="594360" cy="59436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3" name="Image 0" descr="icons/book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886" y="3937406"/>
            <a:ext cx="309067" cy="309067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777240" y="4526280"/>
            <a:ext cx="33018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777240" y="4983480"/>
            <a:ext cx="33018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Research, playbooks and frameworks that turn the AI landscape into something builders can actually use.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444898" y="3520440"/>
            <a:ext cx="330189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444898" y="3794760"/>
            <a:ext cx="594360" cy="59436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8" name="Image 1" descr="icons/users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545" y="3937406"/>
            <a:ext cx="309067" cy="309067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4444898" y="4526280"/>
            <a:ext cx="33018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Connections</a:t>
            </a:r>
            <a:endParaRPr lang="en-US" sz="1800" dirty="0"/>
          </a:p>
        </p:txBody>
      </p:sp>
      <p:sp>
        <p:nvSpPr>
          <p:cNvPr id="20" name="Text 16"/>
          <p:cNvSpPr txBox="1"/>
          <p:nvPr/>
        </p:nvSpPr>
        <p:spPr>
          <a:xfrm>
            <a:off x="4444898" y="4983480"/>
            <a:ext cx="33018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network of co-founders, teammates and collaborators — not just followers.</a:t>
            </a:r>
            <a:endParaRPr lang="en-US" sz="1150" dirty="0"/>
          </a:p>
        </p:txBody>
      </p:sp>
      <p:sp>
        <p:nvSpPr>
          <p:cNvPr id="21" name="Shape 17"/>
          <p:cNvSpPr/>
          <p:nvPr/>
        </p:nvSpPr>
        <p:spPr>
          <a:xfrm>
            <a:off x="8112557" y="3520440"/>
            <a:ext cx="330189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112557" y="3794760"/>
            <a:ext cx="594360" cy="59436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23" name="Image 2" descr="icons/rocket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3937406"/>
            <a:ext cx="309067" cy="309067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8112557" y="4526280"/>
            <a:ext cx="33018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Opportunity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112557" y="4983480"/>
            <a:ext cx="33018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Arenas, events and a marketplace where what you build finds an audience.</a:t>
            </a:r>
            <a:endParaRPr lang="en-US" sz="1150" dirty="0"/>
          </a:p>
        </p:txBody>
      </p:sp>
      <p:sp>
        <p:nvSpPr>
          <p:cNvPr id="26" name="Shape 21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503274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50327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ECOSYSTEM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06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102412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connected ecosystem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3125648" y="2720463"/>
            <a:ext cx="2568026" cy="1047422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6498021" y="2720463"/>
            <a:ext cx="2568026" cy="1047422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25648" y="3931920"/>
            <a:ext cx="2535860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30188" y="3931920"/>
            <a:ext cx="2535860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3125648" y="4098872"/>
            <a:ext cx="2569228" cy="1069744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5246676" y="4270988"/>
            <a:ext cx="577723" cy="721636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67296" y="4270988"/>
            <a:ext cx="577723" cy="721636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96819" y="4098872"/>
            <a:ext cx="2569228" cy="1069744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1481328"/>
            <a:ext cx="2668448" cy="1389888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2648" y="1618488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20" name="Image 0" descr="icons/users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068" y="1690908"/>
            <a:ext cx="184343" cy="184343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033272" y="1618488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Foundery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612648" y="2039112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Builder Profiles</a:t>
            </a:r>
            <a:endParaRPr lang="en-US" sz="850" dirty="0"/>
          </a:p>
        </p:txBody>
      </p:sp>
      <p:sp>
        <p:nvSpPr>
          <p:cNvPr id="23" name="Text 20"/>
          <p:cNvSpPr txBox="1"/>
          <p:nvPr/>
        </p:nvSpPr>
        <p:spPr>
          <a:xfrm>
            <a:off x="612648" y="2279904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Project Discovery</a:t>
            </a:r>
            <a:endParaRPr lang="en-US" sz="850" dirty="0"/>
          </a:p>
        </p:txBody>
      </p:sp>
      <p:sp>
        <p:nvSpPr>
          <p:cNvPr id="24" name="Text 21"/>
          <p:cNvSpPr txBox="1"/>
          <p:nvPr/>
        </p:nvSpPr>
        <p:spPr>
          <a:xfrm>
            <a:off x="612648" y="2520696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 Matchmaking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9066047" y="1481328"/>
            <a:ext cx="2668448" cy="1389888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221495" y="1618488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27" name="Image 1" descr="icons/book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916" y="1690908"/>
            <a:ext cx="184343" cy="184343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9642119" y="1618488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</a:t>
            </a:r>
            <a:endParaRPr lang="en-US" sz="1050" dirty="0"/>
          </a:p>
        </p:txBody>
      </p:sp>
      <p:sp>
        <p:nvSpPr>
          <p:cNvPr id="29" name="Text 25"/>
          <p:cNvSpPr txBox="1"/>
          <p:nvPr/>
        </p:nvSpPr>
        <p:spPr>
          <a:xfrm>
            <a:off x="9221495" y="2039112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Research &amp; Guides</a:t>
            </a:r>
            <a:endParaRPr lang="en-US" sz="850" dirty="0"/>
          </a:p>
        </p:txBody>
      </p:sp>
      <p:sp>
        <p:nvSpPr>
          <p:cNvPr id="30" name="Text 26"/>
          <p:cNvSpPr txBox="1"/>
          <p:nvPr/>
        </p:nvSpPr>
        <p:spPr>
          <a:xfrm>
            <a:off x="9221495" y="2279904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Playbooks</a:t>
            </a:r>
            <a:endParaRPr lang="en-US" sz="850" dirty="0"/>
          </a:p>
        </p:txBody>
      </p:sp>
      <p:sp>
        <p:nvSpPr>
          <p:cNvPr id="31" name="Text 27"/>
          <p:cNvSpPr txBox="1"/>
          <p:nvPr/>
        </p:nvSpPr>
        <p:spPr>
          <a:xfrm>
            <a:off x="9221495" y="2520696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Frameworks</a:t>
            </a:r>
            <a:endParaRPr lang="en-US" sz="850" dirty="0"/>
          </a:p>
        </p:txBody>
      </p:sp>
      <p:sp>
        <p:nvSpPr>
          <p:cNvPr id="32" name="Shape 28"/>
          <p:cNvSpPr/>
          <p:nvPr/>
        </p:nvSpPr>
        <p:spPr>
          <a:xfrm>
            <a:off x="457200" y="3236976"/>
            <a:ext cx="2668448" cy="1389888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612648" y="3374136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34" name="Image 2" descr="icons/whatsapp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68" y="3446556"/>
            <a:ext cx="184343" cy="184343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1033272" y="3374136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Communities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612648" y="3794760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Niche Communities</a:t>
            </a:r>
            <a:endParaRPr lang="en-US" sz="850" dirty="0"/>
          </a:p>
        </p:txBody>
      </p:sp>
      <p:sp>
        <p:nvSpPr>
          <p:cNvPr id="37" name="Text 32"/>
          <p:cNvSpPr txBox="1"/>
          <p:nvPr/>
        </p:nvSpPr>
        <p:spPr>
          <a:xfrm>
            <a:off x="612648" y="4035552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Daily Updates</a:t>
            </a:r>
            <a:endParaRPr lang="en-US" sz="850" dirty="0"/>
          </a:p>
        </p:txBody>
      </p:sp>
      <p:sp>
        <p:nvSpPr>
          <p:cNvPr id="38" name="Text 33"/>
          <p:cNvSpPr txBox="1"/>
          <p:nvPr/>
        </p:nvSpPr>
        <p:spPr>
          <a:xfrm>
            <a:off x="612648" y="4276344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Support &amp; Networking</a:t>
            </a:r>
            <a:endParaRPr lang="en-US" sz="850" dirty="0"/>
          </a:p>
        </p:txBody>
      </p:sp>
      <p:sp>
        <p:nvSpPr>
          <p:cNvPr id="39" name="Shape 34"/>
          <p:cNvSpPr/>
          <p:nvPr/>
        </p:nvSpPr>
        <p:spPr>
          <a:xfrm>
            <a:off x="9066047" y="3236976"/>
            <a:ext cx="2668448" cy="1389888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9221495" y="3374136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41" name="Image 3" descr="icons/fire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3916" y="3446556"/>
            <a:ext cx="184343" cy="184343"/>
          </a:xfrm>
          <a:prstGeom prst="rect">
            <a:avLst/>
          </a:prstGeom>
        </p:spPr>
      </p:pic>
      <p:sp>
        <p:nvSpPr>
          <p:cNvPr id="42" name="Text 36"/>
          <p:cNvSpPr txBox="1"/>
          <p:nvPr/>
        </p:nvSpPr>
        <p:spPr>
          <a:xfrm>
            <a:off x="9642119" y="3374136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 Exclusive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9221495" y="3794760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 Vault</a:t>
            </a:r>
            <a:endParaRPr lang="en-US" sz="850" dirty="0"/>
          </a:p>
        </p:txBody>
      </p:sp>
      <p:sp>
        <p:nvSpPr>
          <p:cNvPr id="44" name="Text 38"/>
          <p:cNvSpPr txBox="1"/>
          <p:nvPr/>
        </p:nvSpPr>
        <p:spPr>
          <a:xfrm>
            <a:off x="9221495" y="4035552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Exclusive Guides</a:t>
            </a:r>
            <a:endParaRPr lang="en-US" sz="850" dirty="0"/>
          </a:p>
        </p:txBody>
      </p:sp>
      <p:sp>
        <p:nvSpPr>
          <p:cNvPr id="45" name="Text 39"/>
          <p:cNvSpPr txBox="1"/>
          <p:nvPr/>
        </p:nvSpPr>
        <p:spPr>
          <a:xfrm>
            <a:off x="9221495" y="4276344"/>
            <a:ext cx="2357552" cy="240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Tools &amp; Workflows</a:t>
            </a:r>
            <a:endParaRPr lang="en-US" sz="850" dirty="0"/>
          </a:p>
        </p:txBody>
      </p:sp>
      <p:sp>
        <p:nvSpPr>
          <p:cNvPr id="46" name="Shape 40"/>
          <p:cNvSpPr/>
          <p:nvPr/>
        </p:nvSpPr>
        <p:spPr>
          <a:xfrm>
            <a:off x="457200" y="4992624"/>
            <a:ext cx="266844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47" name="Shape 41"/>
          <p:cNvSpPr/>
          <p:nvPr/>
        </p:nvSpPr>
        <p:spPr>
          <a:xfrm>
            <a:off x="612648" y="5129784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48" name="Image 4" descr="icons/news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068" y="5202204"/>
            <a:ext cx="184343" cy="184343"/>
          </a:xfrm>
          <a:prstGeom prst="rect">
            <a:avLst/>
          </a:prstGeom>
        </p:spPr>
      </p:pic>
      <p:sp>
        <p:nvSpPr>
          <p:cNvPr id="49" name="Text 42"/>
          <p:cNvSpPr txBox="1"/>
          <p:nvPr/>
        </p:nvSpPr>
        <p:spPr>
          <a:xfrm>
            <a:off x="1033272" y="5129784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News</a:t>
            </a:r>
            <a:endParaRPr lang="en-US" sz="1050" dirty="0"/>
          </a:p>
        </p:txBody>
      </p:sp>
      <p:sp>
        <p:nvSpPr>
          <p:cNvPr id="50" name="Text 43"/>
          <p:cNvSpPr txBox="1"/>
          <p:nvPr/>
        </p:nvSpPr>
        <p:spPr>
          <a:xfrm>
            <a:off x="612648" y="5550408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 News</a:t>
            </a:r>
            <a:endParaRPr lang="en-US" sz="850" dirty="0"/>
          </a:p>
        </p:txBody>
      </p:sp>
      <p:sp>
        <p:nvSpPr>
          <p:cNvPr id="51" name="Text 44"/>
          <p:cNvSpPr txBox="1"/>
          <p:nvPr/>
        </p:nvSpPr>
        <p:spPr>
          <a:xfrm>
            <a:off x="612648" y="5815584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Tech Updates</a:t>
            </a:r>
            <a:endParaRPr lang="en-US" sz="850" dirty="0"/>
          </a:p>
        </p:txBody>
      </p:sp>
      <p:sp>
        <p:nvSpPr>
          <p:cNvPr id="52" name="Text 45"/>
          <p:cNvSpPr txBox="1"/>
          <p:nvPr/>
        </p:nvSpPr>
        <p:spPr>
          <a:xfrm>
            <a:off x="612648" y="6080760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Curated for Builders</a:t>
            </a:r>
            <a:endParaRPr lang="en-US" sz="850" dirty="0"/>
          </a:p>
        </p:txBody>
      </p:sp>
      <p:sp>
        <p:nvSpPr>
          <p:cNvPr id="53" name="Shape 46"/>
          <p:cNvSpPr/>
          <p:nvPr/>
        </p:nvSpPr>
        <p:spPr>
          <a:xfrm>
            <a:off x="3326816" y="4992624"/>
            <a:ext cx="266844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54" name="Shape 47"/>
          <p:cNvSpPr/>
          <p:nvPr/>
        </p:nvSpPr>
        <p:spPr>
          <a:xfrm>
            <a:off x="3482264" y="5129784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55" name="Image 5" descr="icons/star_nav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4684" y="5202204"/>
            <a:ext cx="184343" cy="184343"/>
          </a:xfrm>
          <a:prstGeom prst="rect">
            <a:avLst/>
          </a:prstGeom>
        </p:spPr>
      </p:pic>
      <p:sp>
        <p:nvSpPr>
          <p:cNvPr id="56" name="Text 48"/>
          <p:cNvSpPr txBox="1"/>
          <p:nvPr/>
        </p:nvSpPr>
        <p:spPr>
          <a:xfrm>
            <a:off x="3902888" y="5129784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 1%</a:t>
            </a:r>
            <a:endParaRPr lang="en-US" sz="1050" dirty="0"/>
          </a:p>
        </p:txBody>
      </p:sp>
      <p:sp>
        <p:nvSpPr>
          <p:cNvPr id="57" name="Text 49"/>
          <p:cNvSpPr txBox="1"/>
          <p:nvPr/>
        </p:nvSpPr>
        <p:spPr>
          <a:xfrm>
            <a:off x="3482264" y="5550408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Private Builder Circle</a:t>
            </a:r>
            <a:endParaRPr lang="en-US" sz="850" dirty="0"/>
          </a:p>
        </p:txBody>
      </p:sp>
      <p:sp>
        <p:nvSpPr>
          <p:cNvPr id="58" name="Text 50"/>
          <p:cNvSpPr txBox="1"/>
          <p:nvPr/>
        </p:nvSpPr>
        <p:spPr>
          <a:xfrm>
            <a:off x="3482264" y="5815584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Deep Collaboration</a:t>
            </a:r>
            <a:endParaRPr lang="en-US" sz="850" dirty="0"/>
          </a:p>
        </p:txBody>
      </p:sp>
      <p:sp>
        <p:nvSpPr>
          <p:cNvPr id="59" name="Text 51"/>
          <p:cNvSpPr txBox="1"/>
          <p:nvPr/>
        </p:nvSpPr>
        <p:spPr>
          <a:xfrm>
            <a:off x="3482264" y="6080760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Early Access</a:t>
            </a:r>
            <a:endParaRPr lang="en-US" sz="850" dirty="0"/>
          </a:p>
        </p:txBody>
      </p:sp>
      <p:sp>
        <p:nvSpPr>
          <p:cNvPr id="60" name="Shape 52"/>
          <p:cNvSpPr/>
          <p:nvPr/>
        </p:nvSpPr>
        <p:spPr>
          <a:xfrm>
            <a:off x="6196432" y="4992624"/>
            <a:ext cx="266844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61" name="Shape 53"/>
          <p:cNvSpPr/>
          <p:nvPr/>
        </p:nvSpPr>
        <p:spPr>
          <a:xfrm>
            <a:off x="6351880" y="5129784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62" name="Image 6" descr="icons/calendar_nav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300" y="5202204"/>
            <a:ext cx="184343" cy="184343"/>
          </a:xfrm>
          <a:prstGeom prst="rect">
            <a:avLst/>
          </a:prstGeom>
        </p:spPr>
      </p:pic>
      <p:sp>
        <p:nvSpPr>
          <p:cNvPr id="63" name="Text 54"/>
          <p:cNvSpPr txBox="1"/>
          <p:nvPr/>
        </p:nvSpPr>
        <p:spPr>
          <a:xfrm>
            <a:off x="6772504" y="5129784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</a:t>
            </a:r>
            <a:endParaRPr lang="en-US" sz="1050" dirty="0"/>
          </a:p>
        </p:txBody>
      </p:sp>
      <p:sp>
        <p:nvSpPr>
          <p:cNvPr id="64" name="Text 55"/>
          <p:cNvSpPr txBox="1"/>
          <p:nvPr/>
        </p:nvSpPr>
        <p:spPr>
          <a:xfrm>
            <a:off x="6351880" y="5550408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Webinars</a:t>
            </a:r>
            <a:endParaRPr lang="en-US" sz="850" dirty="0"/>
          </a:p>
        </p:txBody>
      </p:sp>
      <p:sp>
        <p:nvSpPr>
          <p:cNvPr id="65" name="Text 56"/>
          <p:cNvSpPr txBox="1"/>
          <p:nvPr/>
        </p:nvSpPr>
        <p:spPr>
          <a:xfrm>
            <a:off x="6351880" y="5815584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AMA Sessions</a:t>
            </a:r>
            <a:endParaRPr lang="en-US" sz="850" dirty="0"/>
          </a:p>
        </p:txBody>
      </p:sp>
      <p:sp>
        <p:nvSpPr>
          <p:cNvPr id="66" name="Text 57"/>
          <p:cNvSpPr txBox="1"/>
          <p:nvPr/>
        </p:nvSpPr>
        <p:spPr>
          <a:xfrm>
            <a:off x="6351880" y="6080760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Community Meetups</a:t>
            </a:r>
            <a:endParaRPr lang="en-US" sz="850" dirty="0"/>
          </a:p>
        </p:txBody>
      </p:sp>
      <p:sp>
        <p:nvSpPr>
          <p:cNvPr id="67" name="Shape 58"/>
          <p:cNvSpPr/>
          <p:nvPr/>
        </p:nvSpPr>
        <p:spPr>
          <a:xfrm>
            <a:off x="9066047" y="4992624"/>
            <a:ext cx="266844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68" name="Shape 59"/>
          <p:cNvSpPr/>
          <p:nvPr/>
        </p:nvSpPr>
        <p:spPr>
          <a:xfrm>
            <a:off x="9221495" y="5129784"/>
            <a:ext cx="329184" cy="329184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69" name="Image 7" descr="icons/trophy_nav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3916" y="5202204"/>
            <a:ext cx="184343" cy="184343"/>
          </a:xfrm>
          <a:prstGeom prst="rect">
            <a:avLst/>
          </a:prstGeom>
        </p:spPr>
      </p:pic>
      <p:sp>
        <p:nvSpPr>
          <p:cNvPr id="70" name="Text 60"/>
          <p:cNvSpPr txBox="1"/>
          <p:nvPr/>
        </p:nvSpPr>
        <p:spPr>
          <a:xfrm>
            <a:off x="9642119" y="5129784"/>
            <a:ext cx="195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Arena</a:t>
            </a:r>
            <a:endParaRPr lang="en-US" sz="1050" dirty="0"/>
          </a:p>
        </p:txBody>
      </p:sp>
      <p:sp>
        <p:nvSpPr>
          <p:cNvPr id="71" name="Text 61"/>
          <p:cNvSpPr txBox="1"/>
          <p:nvPr/>
        </p:nvSpPr>
        <p:spPr>
          <a:xfrm>
            <a:off x="9221495" y="5550408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Hackathons</a:t>
            </a:r>
            <a:endParaRPr lang="en-US" sz="850" dirty="0"/>
          </a:p>
        </p:txBody>
      </p:sp>
      <p:sp>
        <p:nvSpPr>
          <p:cNvPr id="72" name="Text 62"/>
          <p:cNvSpPr txBox="1"/>
          <p:nvPr/>
        </p:nvSpPr>
        <p:spPr>
          <a:xfrm>
            <a:off x="9221495" y="5815584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Challenges</a:t>
            </a:r>
            <a:endParaRPr lang="en-US" sz="850" dirty="0"/>
          </a:p>
        </p:txBody>
      </p:sp>
      <p:sp>
        <p:nvSpPr>
          <p:cNvPr id="73" name="Text 63"/>
          <p:cNvSpPr txBox="1"/>
          <p:nvPr/>
        </p:nvSpPr>
        <p:spPr>
          <a:xfrm>
            <a:off x="9221495" y="6080760"/>
            <a:ext cx="23575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Build · Innovate · Win</a:t>
            </a:r>
            <a:endParaRPr lang="en-US" sz="850" dirty="0"/>
          </a:p>
        </p:txBody>
      </p:sp>
      <p:sp>
        <p:nvSpPr>
          <p:cNvPr id="74" name="Shape 64"/>
          <p:cNvSpPr/>
          <p:nvPr/>
        </p:nvSpPr>
        <p:spPr>
          <a:xfrm>
            <a:off x="5661508" y="3497580"/>
            <a:ext cx="868680" cy="868680"/>
          </a:xfrm>
          <a:prstGeom prst="ellipse">
            <a:avLst/>
          </a:prstGeom>
          <a:solidFill>
            <a:srgbClr val="111111"/>
          </a:solidFill>
          <a:ln/>
        </p:spPr>
      </p:sp>
      <p:pic>
        <p:nvPicPr>
          <p:cNvPr id="75" name="Image 8" descr="icons/bolt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7364" y="3653942"/>
            <a:ext cx="416966" cy="416966"/>
          </a:xfrm>
          <a:prstGeom prst="rect">
            <a:avLst/>
          </a:prstGeom>
        </p:spPr>
      </p:pic>
      <p:sp>
        <p:nvSpPr>
          <p:cNvPr id="76" name="Text 65"/>
          <p:cNvSpPr txBox="1"/>
          <p:nvPr/>
        </p:nvSpPr>
        <p:spPr>
          <a:xfrm>
            <a:off x="5181448" y="4053535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</a:t>
            </a:r>
            <a:endParaRPr lang="en-US" sz="900" dirty="0"/>
          </a:p>
        </p:txBody>
      </p:sp>
      <p:sp>
        <p:nvSpPr>
          <p:cNvPr id="77" name="Text 66"/>
          <p:cNvSpPr txBox="1"/>
          <p:nvPr/>
        </p:nvSpPr>
        <p:spPr>
          <a:xfrm>
            <a:off x="4724248" y="2926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</a:t>
            </a:r>
            <a:endParaRPr lang="en-US" sz="1050" dirty="0"/>
          </a:p>
        </p:txBody>
      </p:sp>
      <p:sp>
        <p:nvSpPr>
          <p:cNvPr id="78" name="Text 67"/>
          <p:cNvSpPr txBox="1"/>
          <p:nvPr/>
        </p:nvSpPr>
        <p:spPr>
          <a:xfrm>
            <a:off x="3809848" y="46817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6E6E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Builder Ecosystem for the AI Generation</a:t>
            </a:r>
            <a:endParaRPr lang="en-US" sz="950" dirty="0"/>
          </a:p>
        </p:txBody>
      </p:sp>
      <p:sp>
        <p:nvSpPr>
          <p:cNvPr id="79" name="Shape 68"/>
          <p:cNvSpPr/>
          <p:nvPr/>
        </p:nvSpPr>
        <p:spPr>
          <a:xfrm>
            <a:off x="777240" y="6638544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100938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10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CONTENTS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07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2344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inside</a:t>
            </a:r>
            <a:endParaRPr lang="en-US" sz="4000" dirty="0"/>
          </a:p>
        </p:txBody>
      </p:sp>
      <p:sp>
        <p:nvSpPr>
          <p:cNvPr id="10" name="Shape 8"/>
          <p:cNvSpPr/>
          <p:nvPr/>
        </p:nvSpPr>
        <p:spPr>
          <a:xfrm>
            <a:off x="777240" y="2825496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2423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2423160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Foundery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35528" y="24231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Builder identity &amp; network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77240" y="3337560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2935224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325880" y="2935224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535528" y="293522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&amp; execution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3849624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344728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3447288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News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3535528" y="3447288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discovery layer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77240" y="4361688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9593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3959352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Communities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3535528" y="395935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community layer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324448" y="2825496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324448" y="24231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873088" y="2423160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Arena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9082735" y="24231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Hackathons &amp; challenges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324448" y="3337560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324448" y="2935224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873088" y="2935224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9082735" y="293522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experiences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324448" y="3849624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324448" y="344728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873088" y="3447288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 1%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9082735" y="3447288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curated inner circle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6324448" y="4361688"/>
            <a:ext cx="50900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324448" y="39593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6873088" y="3959352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Flow</a:t>
            </a:r>
            <a:endParaRPr lang="en-US" sz="1500" dirty="0"/>
          </a:p>
        </p:txBody>
      </p:sp>
      <p:sp>
        <p:nvSpPr>
          <p:cNvPr id="41" name="Text 39"/>
          <p:cNvSpPr txBox="1"/>
          <p:nvPr/>
        </p:nvSpPr>
        <p:spPr>
          <a:xfrm>
            <a:off x="9082735" y="395935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all connects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744675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74467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 IDENTITY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08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— 01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60020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Foundery</a:t>
            </a:r>
            <a:endParaRPr lang="en-US" sz="4400" dirty="0"/>
          </a:p>
        </p:txBody>
      </p:sp>
      <p:sp>
        <p:nvSpPr>
          <p:cNvPr id="11" name="Shape 9"/>
          <p:cNvSpPr/>
          <p:nvPr/>
        </p:nvSpPr>
        <p:spPr>
          <a:xfrm>
            <a:off x="10454335" y="1051560"/>
            <a:ext cx="960120" cy="96012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2" name="Image 0" descr="icons/users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03966" y="1301191"/>
            <a:ext cx="460858" cy="460858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3337560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2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builder network and identity layer of Ignition. It gives people a place to build their presence around what they actually do — showcase projects and ideas, share knowledge, publish content, and connect with other builders.</a:t>
            </a:r>
            <a:endParaRPr lang="en-US" sz="1450" dirty="0"/>
          </a:p>
          <a:p>
            <a:pPr indent="0" marL="0">
              <a:lnSpc>
                <a:spcPct val="142000"/>
              </a:lnSpc>
              <a:buNone/>
            </a:pPr>
            <a:endParaRPr lang="en-US" sz="145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Foundery’s networking and matching experience, people discover potential co-founders, teammates and collaborators — turning the platform from a feed into a place to build with others.</a:t>
            </a:r>
            <a:endParaRPr lang="en-US" sz="1450" dirty="0"/>
          </a:p>
        </p:txBody>
      </p:sp>
      <p:sp>
        <p:nvSpPr>
          <p:cNvPr id="15" name="Text 12"/>
          <p:cNvSpPr txBox="1"/>
          <p:nvPr/>
        </p:nvSpPr>
        <p:spPr>
          <a:xfrm>
            <a:off x="777240" y="53035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place to showcase who you are, what you’re building, and who you want to build with.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181405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18140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09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</a:t>
            </a:r>
            <a:endParaRPr lang="en-US" sz="4000" dirty="0"/>
          </a:p>
        </p:txBody>
      </p:sp>
      <p:sp>
        <p:nvSpPr>
          <p:cNvPr id="10" name="Shape 8"/>
          <p:cNvSpPr/>
          <p:nvPr/>
        </p:nvSpPr>
        <p:spPr>
          <a:xfrm>
            <a:off x="777240" y="2423160"/>
            <a:ext cx="5135728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43000" y="2788920"/>
            <a:ext cx="685800" cy="68580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2" name="Image 0" descr="icons/book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592" y="2953512"/>
            <a:ext cx="356616" cy="356616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143000" y="3657600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1143000" y="393192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1143000" y="4526280"/>
            <a:ext cx="44042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143000" y="4709160"/>
            <a:ext cx="44042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knowledge and research layer of the ecosystem — deep research, practical documentation, guides, frameworks and learning material on AI and the future of building.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" y="594360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Turns the AI landscape into knowledge builders can understand and use.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278728" y="2423160"/>
            <a:ext cx="5135728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644488" y="2788920"/>
            <a:ext cx="685800" cy="68580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20" name="Image 1" descr="icons/fire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080" y="2953512"/>
            <a:ext cx="356616" cy="356616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6644488" y="3657600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</a:t>
            </a:r>
            <a:endParaRPr lang="en-US" sz="950" dirty="0"/>
          </a:p>
        </p:txBody>
      </p:sp>
      <p:sp>
        <p:nvSpPr>
          <p:cNvPr id="22" name="Text 18"/>
          <p:cNvSpPr txBox="1"/>
          <p:nvPr/>
        </p:nvSpPr>
        <p:spPr>
          <a:xfrm>
            <a:off x="6644488" y="393192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 Exclusive</a:t>
            </a:r>
            <a:endParaRPr lang="en-US" sz="2000" dirty="0"/>
          </a:p>
        </p:txBody>
      </p:sp>
      <p:sp>
        <p:nvSpPr>
          <p:cNvPr id="23" name="Shape 19"/>
          <p:cNvSpPr/>
          <p:nvPr/>
        </p:nvSpPr>
        <p:spPr>
          <a:xfrm>
            <a:off x="6644488" y="4526280"/>
            <a:ext cx="44042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644488" y="4709160"/>
            <a:ext cx="44042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deeper, execution-focused layer — comprehensive playbooks, templates, prompts, workflows, curated resources, recorded courses and practical video examples.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6644488" y="594360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Takes builders from learning about something to actually using it.</a:t>
            </a:r>
            <a:endParaRPr lang="en-US" sz="1150" dirty="0"/>
          </a:p>
        </p:txBody>
      </p:sp>
      <p:sp>
        <p:nvSpPr>
          <p:cNvPr id="26" name="Shape 22"/>
          <p:cNvSpPr/>
          <p:nvPr/>
        </p:nvSpPr>
        <p:spPr>
          <a:xfrm>
            <a:off x="777240" y="672084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503274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50327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INFORMED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10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— 03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60020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News</a:t>
            </a:r>
            <a:endParaRPr lang="en-US" sz="4400" dirty="0"/>
          </a:p>
        </p:txBody>
      </p:sp>
      <p:sp>
        <p:nvSpPr>
          <p:cNvPr id="11" name="Shape 9"/>
          <p:cNvSpPr/>
          <p:nvPr/>
        </p:nvSpPr>
        <p:spPr>
          <a:xfrm>
            <a:off x="10454335" y="1051560"/>
            <a:ext cx="960120" cy="96012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2" name="Image 0" descr="icons/news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03966" y="1301191"/>
            <a:ext cx="460858" cy="460858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3337560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2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ecosystem’s AI discovery and updates layer, keeping the community connected with important developments across artificial intelligence, technology, tools, research and the broader builder ecosystem.</a:t>
            </a:r>
            <a:endParaRPr lang="en-US" sz="1450" dirty="0"/>
          </a:p>
          <a:p>
            <a:pPr indent="0" marL="0">
              <a:lnSpc>
                <a:spcPct val="142000"/>
              </a:lnSpc>
              <a:buNone/>
            </a:pPr>
            <a:endParaRPr lang="en-US" sz="145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focus isn’t just sharing headlines — it’s helping the community understand why a development matters and how it affects builders.</a:t>
            </a:r>
            <a:endParaRPr lang="en-US" sz="1450" dirty="0"/>
          </a:p>
        </p:txBody>
      </p:sp>
      <p:sp>
        <p:nvSpPr>
          <p:cNvPr id="15" name="Text 12"/>
          <p:cNvSpPr txBox="1"/>
          <p:nvPr/>
        </p:nvSpPr>
        <p:spPr>
          <a:xfrm>
            <a:off x="777240" y="53035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Helps builders stay informed without having to search everywhere themselves.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583741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58374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COMMUNITY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11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— 04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60020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</a:t>
            </a:r>
            <a:endParaRPr lang="en-US" sz="4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Communities</a:t>
            </a:r>
            <a:endParaRPr lang="en-US" sz="4400" dirty="0"/>
          </a:p>
        </p:txBody>
      </p:sp>
      <p:sp>
        <p:nvSpPr>
          <p:cNvPr id="11" name="Shape 9"/>
          <p:cNvSpPr/>
          <p:nvPr/>
        </p:nvSpPr>
        <p:spPr>
          <a:xfrm>
            <a:off x="10454335" y="1051560"/>
            <a:ext cx="960120" cy="96012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2" name="Image 0" descr="icons/whatsapp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03966" y="1301191"/>
            <a:ext cx="460858" cy="460858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777240" y="306324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7240" y="3337560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2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accessible community layer where people quickly communicate, receive announcements, share resources, discuss ideas and discover opportunities.</a:t>
            </a:r>
            <a:endParaRPr lang="en-US" sz="1450" dirty="0"/>
          </a:p>
          <a:p>
            <a:pPr indent="0" marL="0">
              <a:lnSpc>
                <a:spcPct val="142000"/>
              </a:lnSpc>
              <a:buNone/>
            </a:pPr>
            <a:endParaRPr lang="en-US" sz="145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 growing community of builders, WhatsApp is one of the easiest entry points for people discovering and participating in the Ignition ecosystem.</a:t>
            </a:r>
            <a:endParaRPr lang="en-US" sz="1450" dirty="0"/>
          </a:p>
        </p:txBody>
      </p:sp>
      <p:sp>
        <p:nvSpPr>
          <p:cNvPr id="15" name="Text 12"/>
          <p:cNvSpPr txBox="1"/>
          <p:nvPr/>
        </p:nvSpPr>
        <p:spPr>
          <a:xfrm>
            <a:off x="777240" y="5303520"/>
            <a:ext cx="9601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Keeps the community connected and the conversation moving, every day.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986077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98607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&amp; EXPERIENCE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12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Arena &amp; Events</a:t>
            </a:r>
            <a:endParaRPr lang="en-US" sz="4000" dirty="0"/>
          </a:p>
        </p:txBody>
      </p:sp>
      <p:sp>
        <p:nvSpPr>
          <p:cNvPr id="10" name="Shape 8"/>
          <p:cNvSpPr/>
          <p:nvPr/>
        </p:nvSpPr>
        <p:spPr>
          <a:xfrm>
            <a:off x="777240" y="2423160"/>
            <a:ext cx="5135728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43000" y="2788920"/>
            <a:ext cx="685800" cy="68580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12" name="Image 0" descr="icons/trophy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7592" y="2953512"/>
            <a:ext cx="356616" cy="356616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143000" y="3657600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1143000" y="393192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Arena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1143000" y="4526280"/>
            <a:ext cx="44042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143000" y="4709160"/>
            <a:ext cx="44042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ecosystem moves from learning and discussion into action. Through hackathons, competitions and build challenges, builders work on real ideas and showcase what they create.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1143000" y="594360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Turns knowledge and ideas into things people actually build.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278728" y="2423160"/>
            <a:ext cx="5135728" cy="4114800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2700">
            <a:solidFill>
              <a:srgbClr val="DADAD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644488" y="2788920"/>
            <a:ext cx="685800" cy="685800"/>
          </a:xfrm>
          <a:prstGeom prst="ellipse">
            <a:avLst/>
          </a:prstGeom>
          <a:solidFill>
            <a:srgbClr val="FAFAFA"/>
          </a:solidFill>
          <a:ln w="12700">
            <a:solidFill>
              <a:srgbClr val="DADADA"/>
            </a:solidFill>
            <a:prstDash val="solid"/>
          </a:ln>
        </p:spPr>
      </p:sp>
      <p:pic>
        <p:nvPicPr>
          <p:cNvPr id="20" name="Image 1" descr="icons/calendar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080" y="2953512"/>
            <a:ext cx="356616" cy="356616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6644488" y="3657600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5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GATHER</a:t>
            </a:r>
            <a:endParaRPr lang="en-US" sz="950" dirty="0"/>
          </a:p>
        </p:txBody>
      </p:sp>
      <p:sp>
        <p:nvSpPr>
          <p:cNvPr id="22" name="Text 18"/>
          <p:cNvSpPr txBox="1"/>
          <p:nvPr/>
        </p:nvSpPr>
        <p:spPr>
          <a:xfrm>
            <a:off x="6644488" y="393192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</a:t>
            </a:r>
            <a:endParaRPr lang="en-US" sz="2000" dirty="0"/>
          </a:p>
        </p:txBody>
      </p:sp>
      <p:sp>
        <p:nvSpPr>
          <p:cNvPr id="23" name="Shape 19"/>
          <p:cNvSpPr/>
          <p:nvPr/>
        </p:nvSpPr>
        <p:spPr>
          <a:xfrm>
            <a:off x="6644488" y="4526280"/>
            <a:ext cx="4404208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644488" y="4709160"/>
            <a:ext cx="44042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Webinars, workshops, training programs, expert sessions, community sessions, hackathons and partner programs that bring the ecosystem into real-time experiences.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6644488" y="5943600"/>
            <a:ext cx="440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Brings people together around learning, building and collaboration.</a:t>
            </a:r>
            <a:endParaRPr lang="en-US" sz="1150" dirty="0"/>
          </a:p>
        </p:txBody>
      </p:sp>
      <p:sp>
        <p:nvSpPr>
          <p:cNvPr id="26" name="Shape 22"/>
          <p:cNvSpPr/>
          <p:nvPr/>
        </p:nvSpPr>
        <p:spPr>
          <a:xfrm>
            <a:off x="777240" y="672084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90561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9056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CURATED CIRCLE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13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 — 07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55448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 1%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231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curated private builder circle within the ecosystem. Not randomly selected — applications are reviewed on intent, goals, Foundery profile, interests, and contribution. Apply: ignitioninaiera.space/ignite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77240" y="352044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3401568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77240" y="3703320"/>
            <a:ext cx="19445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INTENT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023360"/>
            <a:ext cx="19445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2904683" y="3401568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2904683" y="3703320"/>
            <a:ext cx="19445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GOALS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2904683" y="4023360"/>
            <a:ext cx="19445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5032126" y="3401568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032126" y="3703320"/>
            <a:ext cx="19445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032126" y="4023360"/>
            <a:ext cx="19445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7159569" y="3401568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159569" y="3703320"/>
            <a:ext cx="19445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INTERESTS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7159569" y="4023360"/>
            <a:ext cx="19445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9287012" y="3401568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287012" y="3703320"/>
            <a:ext cx="194456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CONTRIBUTION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9287012" y="4023360"/>
            <a:ext cx="194456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5029200"/>
            <a:ext cx="8686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Brings a smaller group of highly motivated builders together to build and grow alongside each other.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100938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1009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FLOW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14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118872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spc="-5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ecosystem works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777240" y="2514600"/>
            <a:ext cx="10637215" cy="0"/>
          </a:xfrm>
          <a:prstGeom prst="line">
            <a:avLst/>
          </a:prstGeom>
          <a:noFill/>
          <a:ln w="9525">
            <a:solidFill>
              <a:srgbClr val="DADAD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3002280"/>
            <a:ext cx="10637215" cy="0"/>
          </a:xfrm>
          <a:prstGeom prst="line">
            <a:avLst/>
          </a:prstGeom>
          <a:noFill/>
          <a:ln w="9525">
            <a:solidFill>
              <a:srgbClr val="DADA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" y="3489960"/>
            <a:ext cx="10637215" cy="0"/>
          </a:xfrm>
          <a:prstGeom prst="line">
            <a:avLst/>
          </a:prstGeom>
          <a:noFill/>
          <a:ln w="9525">
            <a:solidFill>
              <a:srgbClr val="DADAD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3977640"/>
            <a:ext cx="10637215" cy="0"/>
          </a:xfrm>
          <a:prstGeom prst="line">
            <a:avLst/>
          </a:prstGeom>
          <a:noFill/>
          <a:ln w="9525">
            <a:solidFill>
              <a:srgbClr val="DADAD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777240" y="3714293"/>
            <a:ext cx="1772869" cy="263347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2550109" y="3450946"/>
            <a:ext cx="1772869" cy="263347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4322978" y="3216859"/>
            <a:ext cx="1772869" cy="234086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6095848" y="2982773"/>
            <a:ext cx="1772869" cy="234086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7868717" y="2807208"/>
            <a:ext cx="1772869" cy="175565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9641586" y="2631643"/>
            <a:ext cx="1772869" cy="175565"/>
          </a:xfrm>
          <a:prstGeom prst="line">
            <a:avLst/>
          </a:prstGeom>
          <a:noFill/>
          <a:ln w="19050">
            <a:solidFill>
              <a:srgbClr val="6E6E6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3931920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1" name="Shape 19"/>
          <p:cNvSpPr/>
          <p:nvPr/>
        </p:nvSpPr>
        <p:spPr>
          <a:xfrm>
            <a:off x="2504389" y="3668573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2" name="Shape 20"/>
          <p:cNvSpPr/>
          <p:nvPr/>
        </p:nvSpPr>
        <p:spPr>
          <a:xfrm>
            <a:off x="4277258" y="3405226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3" name="Shape 21"/>
          <p:cNvSpPr/>
          <p:nvPr/>
        </p:nvSpPr>
        <p:spPr>
          <a:xfrm>
            <a:off x="6050128" y="3171139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4" name="Shape 22"/>
          <p:cNvSpPr/>
          <p:nvPr/>
        </p:nvSpPr>
        <p:spPr>
          <a:xfrm>
            <a:off x="7822997" y="2937053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5" name="Shape 23"/>
          <p:cNvSpPr/>
          <p:nvPr/>
        </p:nvSpPr>
        <p:spPr>
          <a:xfrm>
            <a:off x="9595866" y="2761488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6" name="Shape 24"/>
          <p:cNvSpPr/>
          <p:nvPr/>
        </p:nvSpPr>
        <p:spPr>
          <a:xfrm>
            <a:off x="11368735" y="2585923"/>
            <a:ext cx="91440" cy="91440"/>
          </a:xfrm>
          <a:prstGeom prst="ellipse">
            <a:avLst/>
          </a:prstGeom>
          <a:solidFill>
            <a:srgbClr val="11111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17439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17439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1790308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1790308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3563177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3563177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People</a:t>
            </a:r>
            <a:endParaRPr lang="en-US" sz="1350" dirty="0"/>
          </a:p>
        </p:txBody>
      </p:sp>
      <p:sp>
        <p:nvSpPr>
          <p:cNvPr id="33" name="Text 31"/>
          <p:cNvSpPr txBox="1"/>
          <p:nvPr/>
        </p:nvSpPr>
        <p:spPr>
          <a:xfrm>
            <a:off x="5336047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336047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350" dirty="0"/>
          </a:p>
        </p:txBody>
      </p:sp>
      <p:sp>
        <p:nvSpPr>
          <p:cNvPr id="35" name="Text 33"/>
          <p:cNvSpPr txBox="1"/>
          <p:nvPr/>
        </p:nvSpPr>
        <p:spPr>
          <a:xfrm>
            <a:off x="7108916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50" dirty="0"/>
          </a:p>
        </p:txBody>
      </p:sp>
      <p:sp>
        <p:nvSpPr>
          <p:cNvPr id="36" name="Text 34"/>
          <p:cNvSpPr txBox="1"/>
          <p:nvPr/>
        </p:nvSpPr>
        <p:spPr>
          <a:xfrm>
            <a:off x="7108916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</a:t>
            </a:r>
            <a:endParaRPr lang="en-US" sz="1350" dirty="0"/>
          </a:p>
        </p:txBody>
      </p:sp>
      <p:sp>
        <p:nvSpPr>
          <p:cNvPr id="37" name="Text 35"/>
          <p:cNvSpPr txBox="1"/>
          <p:nvPr/>
        </p:nvSpPr>
        <p:spPr>
          <a:xfrm>
            <a:off x="8881785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50" dirty="0"/>
          </a:p>
        </p:txBody>
      </p:sp>
      <p:sp>
        <p:nvSpPr>
          <p:cNvPr id="38" name="Text 36"/>
          <p:cNvSpPr txBox="1"/>
          <p:nvPr/>
        </p:nvSpPr>
        <p:spPr>
          <a:xfrm>
            <a:off x="8881785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Collaborate</a:t>
            </a:r>
            <a:endParaRPr lang="en-US" sz="1350" dirty="0"/>
          </a:p>
        </p:txBody>
      </p:sp>
      <p:sp>
        <p:nvSpPr>
          <p:cNvPr id="39" name="Text 37"/>
          <p:cNvSpPr txBox="1"/>
          <p:nvPr/>
        </p:nvSpPr>
        <p:spPr>
          <a:xfrm>
            <a:off x="10654654" y="4297680"/>
            <a:ext cx="15196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10654654" y="4590288"/>
            <a:ext cx="151960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</a:t>
            </a:r>
            <a:endParaRPr lang="en-US" sz="1350" dirty="0"/>
          </a:p>
        </p:txBody>
      </p:sp>
      <p:sp>
        <p:nvSpPr>
          <p:cNvPr id="41" name="Shape 39"/>
          <p:cNvSpPr/>
          <p:nvPr/>
        </p:nvSpPr>
        <p:spPr>
          <a:xfrm>
            <a:off x="777240" y="516636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77240" y="5349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can discover Ignition News, explore IgnitePedia, create their identity on Foundery, connect with other builders, take part in Events and Ignition Arena — and potentially become part of Ignite 1%.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777240" y="6291072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F5F5F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F5F5F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F5F5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F5F5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422806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A6A6A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42280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PLANS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573975" y="56692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spc="100" kern="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 IN THE AI ERA · 15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162224" y="2176272"/>
            <a:ext cx="5867248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777240" y="2011680"/>
            <a:ext cx="102047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A6A6A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2011680"/>
            <a:ext cx="10204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6974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Foundery, expanded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246120"/>
            <a:ext cx="23849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Deeper networking and publishing capabilities for builder profiles.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527984" y="2011680"/>
            <a:ext cx="102047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A6A6A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527984" y="2011680"/>
            <a:ext cx="10204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3527984" y="26974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IgnitePedia, deeper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3527984" y="3246120"/>
            <a:ext cx="23849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growing research and resource library, plus recorded courses.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78728" y="2011680"/>
            <a:ext cx="102047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A6A6A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78728" y="2011680"/>
            <a:ext cx="10204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278728" y="26974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Arena, bigger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6278728" y="3246120"/>
            <a:ext cx="23849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challenges, hackathons, events and partnerships.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029471" y="2011680"/>
            <a:ext cx="102047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A6A6A6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029471" y="2011680"/>
            <a:ext cx="10204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4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9029471" y="2697480"/>
            <a:ext cx="23849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execution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9029471" y="3246120"/>
            <a:ext cx="23849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tools that help builders move from idea to shipped product.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77240" y="5166360"/>
            <a:ext cx="10637215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539496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spc="-50" kern="0" dirty="0">
                <a:solidFill>
                  <a:srgbClr val="F5F5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5200" dirty="0"/>
          </a:p>
        </p:txBody>
      </p:sp>
      <p:sp>
        <p:nvSpPr>
          <p:cNvPr id="28" name="Text 26"/>
          <p:cNvSpPr txBox="1"/>
          <p:nvPr/>
        </p:nvSpPr>
        <p:spPr>
          <a:xfrm>
            <a:off x="6583680" y="5532120"/>
            <a:ext cx="4830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longer-term vision connects individual builders, communities, institutions and companies through one ecosystem — discovering knowledge, finding people, and building together.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V="1">
            <a:off x="905256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33272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424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99032" y="630936"/>
            <a:ext cx="102047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99032" y="630936"/>
            <a:ext cx="10204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9450324" y="630936"/>
            <a:ext cx="1342339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450324" y="630936"/>
            <a:ext cx="134233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20" kern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BUILD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0957255" y="5669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1085271" y="694944"/>
            <a:ext cx="201168" cy="201168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213287" y="694944"/>
            <a:ext cx="731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86439" y="694944"/>
            <a:ext cx="0" cy="73152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1920240"/>
            <a:ext cx="66751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2600" b="1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“The AI era doesn’t just need</a:t>
            </a:r>
            <a:endParaRPr lang="en-US" sz="26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2600" b="1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people consuming</a:t>
            </a:r>
            <a:endParaRPr lang="en-US" sz="26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2600" b="1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technology. It needs more</a:t>
            </a:r>
            <a:endParaRPr lang="en-US" sz="26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2600" b="1" i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people building with it.”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160520"/>
            <a:ext cx="6492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Ignition in the AI Era exists to help those people find the knowledge, people, resources and opportunities they need to turn ideas into reality.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539935" y="1920240"/>
            <a:ext cx="1874520" cy="187452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 w="15875">
            <a:solidFill>
              <a:srgbClr val="111111"/>
            </a:solidFill>
            <a:prstDash val="solid"/>
          </a:ln>
        </p:spPr>
      </p:sp>
      <p:pic>
        <p:nvPicPr>
          <p:cNvPr id="17" name="Image 0" descr="icons/qr_webs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4527" y="2084832"/>
            <a:ext cx="1545336" cy="1545336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9174175" y="3995928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TO JOIN THE ECOSYSTEM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9174175" y="4251960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ignitioninaiera.space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777240" y="5669280"/>
            <a:ext cx="10637215" cy="0"/>
          </a:xfrm>
          <a:prstGeom prst="line">
            <a:avLst/>
          </a:prstGeom>
          <a:noFill/>
          <a:ln w="12700">
            <a:solidFill>
              <a:srgbClr val="DADAD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77240" y="5852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</a:t>
            </a:r>
            <a:endParaRPr lang="en-US" sz="900" dirty="0"/>
          </a:p>
        </p:txBody>
      </p:sp>
      <p:sp>
        <p:nvSpPr>
          <p:cNvPr id="22" name="Text 19"/>
          <p:cNvSpPr txBox="1"/>
          <p:nvPr/>
        </p:nvSpPr>
        <p:spPr>
          <a:xfrm>
            <a:off x="777240" y="6099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Nithinvarma</a:t>
            </a:r>
            <a:endParaRPr lang="en-US" sz="12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5852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099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ignitioninaiera.space/ignite</a:t>
            </a:r>
            <a:endParaRPr lang="en-US" sz="1250" dirty="0"/>
          </a:p>
        </p:txBody>
      </p:sp>
      <p:sp>
        <p:nvSpPr>
          <p:cNvPr id="25" name="Text 22"/>
          <p:cNvSpPr txBox="1"/>
          <p:nvPr/>
        </p:nvSpPr>
        <p:spPr>
          <a:xfrm>
            <a:off x="7909560" y="58521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A8A8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7909560" y="6099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ignitioninaiera.space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2026-09-01T09:06:56Z</dcterms:created>
  <dcterms:modified xsi:type="dcterms:W3CDTF">2026-09-01T09:06:56Z</dcterms:modified>
</cp:coreProperties>
</file>